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3" r:id="rId3"/>
    <p:sldId id="274" r:id="rId4"/>
    <p:sldId id="283" r:id="rId5"/>
    <p:sldId id="279" r:id="rId6"/>
    <p:sldId id="284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002" y="-2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mabernal.SALUDBCS\Documents\ARCHIVOS%202017\Reporte%20Semanal%202017\semana%2012-17\base%20flu%2006-04-2017.xlsx" TargetMode="External"/><Relationship Id="rId1" Type="http://schemas.openxmlformats.org/officeDocument/2006/relationships/image" Target="../media/image7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MX"/>
  <c:chart>
    <c:title>
      <c:tx>
        <c:rich>
          <a:bodyPr/>
          <a:lstStyle/>
          <a:p>
            <a:pPr>
              <a:defRPr/>
            </a:pPr>
            <a:r>
              <a:rPr lang="en-US" sz="1200"/>
              <a:t>BCS. CURVA EPIDEMICA SEMANAL DE LA INFLUENZA, SEGÚN RESULTADOS PERIODO 2016-2017</a:t>
            </a:r>
          </a:p>
        </c:rich>
      </c:tx>
      <c:layout/>
      <c:overlay val="1"/>
    </c:title>
    <c:plotArea>
      <c:layout>
        <c:manualLayout>
          <c:layoutTarget val="inner"/>
          <c:xMode val="edge"/>
          <c:yMode val="edge"/>
          <c:x val="6.5916951256623738E-2"/>
          <c:y val="0.13941026859439773"/>
          <c:w val="0.92949120982518763"/>
          <c:h val="0.72917505103528812"/>
        </c:manualLayout>
      </c:layout>
      <c:lineChart>
        <c:grouping val="standard"/>
        <c:ser>
          <c:idx val="0"/>
          <c:order val="0"/>
          <c:tx>
            <c:strRef>
              <c:f>grafica!$E$2</c:f>
              <c:strCache>
                <c:ptCount val="1"/>
                <c:pt idx="0">
                  <c:v>PROB 427</c:v>
                </c:pt>
              </c:strCache>
            </c:strRef>
          </c:tx>
          <c:marker>
            <c:symbol val="none"/>
          </c:marker>
          <c:cat>
            <c:strRef>
              <c:f>grafica!$D$3:$D$29</c:f>
              <c:strCache>
                <c:ptCount val="27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  <c:pt idx="20">
                  <c:v>0-08</c:v>
                </c:pt>
                <c:pt idx="21">
                  <c:v>0-09</c:v>
                </c:pt>
                <c:pt idx="22">
                  <c:v>0-10</c:v>
                </c:pt>
                <c:pt idx="23">
                  <c:v>0-11</c:v>
                </c:pt>
                <c:pt idx="24">
                  <c:v>0-12</c:v>
                </c:pt>
                <c:pt idx="25">
                  <c:v>0-13</c:v>
                </c:pt>
                <c:pt idx="26">
                  <c:v>0-14</c:v>
                </c:pt>
              </c:strCache>
            </c:strRef>
          </c:cat>
          <c:val>
            <c:numRef>
              <c:f>grafica!$E$3:$E$29</c:f>
              <c:numCache>
                <c:formatCode>General</c:formatCode>
                <c:ptCount val="27"/>
                <c:pt idx="0">
                  <c:v>4</c:v>
                </c:pt>
                <c:pt idx="1">
                  <c:v>13</c:v>
                </c:pt>
                <c:pt idx="2">
                  <c:v>15</c:v>
                </c:pt>
                <c:pt idx="3">
                  <c:v>9</c:v>
                </c:pt>
                <c:pt idx="4">
                  <c:v>3</c:v>
                </c:pt>
                <c:pt idx="5">
                  <c:v>12</c:v>
                </c:pt>
                <c:pt idx="6">
                  <c:v>4</c:v>
                </c:pt>
                <c:pt idx="7">
                  <c:v>8</c:v>
                </c:pt>
                <c:pt idx="8">
                  <c:v>9</c:v>
                </c:pt>
                <c:pt idx="9">
                  <c:v>9</c:v>
                </c:pt>
                <c:pt idx="10">
                  <c:v>7</c:v>
                </c:pt>
                <c:pt idx="11">
                  <c:v>8</c:v>
                </c:pt>
                <c:pt idx="12">
                  <c:v>4</c:v>
                </c:pt>
                <c:pt idx="13">
                  <c:v>14</c:v>
                </c:pt>
                <c:pt idx="14">
                  <c:v>9</c:v>
                </c:pt>
                <c:pt idx="15">
                  <c:v>17</c:v>
                </c:pt>
                <c:pt idx="16">
                  <c:v>26</c:v>
                </c:pt>
                <c:pt idx="17">
                  <c:v>17</c:v>
                </c:pt>
                <c:pt idx="18">
                  <c:v>27</c:v>
                </c:pt>
                <c:pt idx="19">
                  <c:v>25</c:v>
                </c:pt>
                <c:pt idx="20">
                  <c:v>30</c:v>
                </c:pt>
                <c:pt idx="21">
                  <c:v>38</c:v>
                </c:pt>
                <c:pt idx="22">
                  <c:v>41</c:v>
                </c:pt>
                <c:pt idx="23">
                  <c:v>30</c:v>
                </c:pt>
                <c:pt idx="24">
                  <c:v>32</c:v>
                </c:pt>
                <c:pt idx="25">
                  <c:v>15</c:v>
                </c:pt>
                <c:pt idx="26">
                  <c:v>2</c:v>
                </c:pt>
              </c:numCache>
            </c:numRef>
          </c:val>
        </c:ser>
        <c:ser>
          <c:idx val="1"/>
          <c:order val="1"/>
          <c:tx>
            <c:strRef>
              <c:f>grafica!$F$2</c:f>
              <c:strCache>
                <c:ptCount val="1"/>
                <c:pt idx="0">
                  <c:v>CONF 71</c:v>
                </c:pt>
              </c:strCache>
            </c:strRef>
          </c:tx>
          <c:marker>
            <c:symbol val="none"/>
          </c:marker>
          <c:cat>
            <c:strRef>
              <c:f>grafica!$D$3:$D$29</c:f>
              <c:strCache>
                <c:ptCount val="27"/>
                <c:pt idx="0">
                  <c:v>0-40</c:v>
                </c:pt>
                <c:pt idx="1">
                  <c:v>0-41</c:v>
                </c:pt>
                <c:pt idx="2">
                  <c:v>0-42</c:v>
                </c:pt>
                <c:pt idx="3">
                  <c:v>0-43</c:v>
                </c:pt>
                <c:pt idx="4">
                  <c:v>0-44</c:v>
                </c:pt>
                <c:pt idx="5">
                  <c:v>0-45</c:v>
                </c:pt>
                <c:pt idx="6">
                  <c:v>0-46</c:v>
                </c:pt>
                <c:pt idx="7">
                  <c:v>0-47</c:v>
                </c:pt>
                <c:pt idx="8">
                  <c:v>0-48</c:v>
                </c:pt>
                <c:pt idx="9">
                  <c:v>0-49</c:v>
                </c:pt>
                <c:pt idx="10">
                  <c:v>0-50</c:v>
                </c:pt>
                <c:pt idx="11">
                  <c:v>0-51</c:v>
                </c:pt>
                <c:pt idx="12">
                  <c:v>0-52</c:v>
                </c:pt>
                <c:pt idx="13">
                  <c:v>0-01</c:v>
                </c:pt>
                <c:pt idx="14">
                  <c:v>0-02</c:v>
                </c:pt>
                <c:pt idx="15">
                  <c:v>0-03</c:v>
                </c:pt>
                <c:pt idx="16">
                  <c:v>0-04</c:v>
                </c:pt>
                <c:pt idx="17">
                  <c:v>0-05</c:v>
                </c:pt>
                <c:pt idx="18">
                  <c:v>0-06</c:v>
                </c:pt>
                <c:pt idx="19">
                  <c:v>0-07</c:v>
                </c:pt>
                <c:pt idx="20">
                  <c:v>0-08</c:v>
                </c:pt>
                <c:pt idx="21">
                  <c:v>0-09</c:v>
                </c:pt>
                <c:pt idx="22">
                  <c:v>0-10</c:v>
                </c:pt>
                <c:pt idx="23">
                  <c:v>0-11</c:v>
                </c:pt>
                <c:pt idx="24">
                  <c:v>0-12</c:v>
                </c:pt>
                <c:pt idx="25">
                  <c:v>0-13</c:v>
                </c:pt>
                <c:pt idx="26">
                  <c:v>0-14</c:v>
                </c:pt>
              </c:strCache>
            </c:strRef>
          </c:cat>
          <c:val>
            <c:numRef>
              <c:f>grafica!$F$3:$F$29</c:f>
              <c:numCache>
                <c:formatCode>General</c:formatCode>
                <c:ptCount val="2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2</c:v>
                </c:pt>
                <c:pt idx="14">
                  <c:v>3</c:v>
                </c:pt>
                <c:pt idx="15">
                  <c:v>5</c:v>
                </c:pt>
                <c:pt idx="16">
                  <c:v>3</c:v>
                </c:pt>
                <c:pt idx="17">
                  <c:v>1</c:v>
                </c:pt>
                <c:pt idx="18">
                  <c:v>7</c:v>
                </c:pt>
                <c:pt idx="19">
                  <c:v>6</c:v>
                </c:pt>
                <c:pt idx="20">
                  <c:v>12</c:v>
                </c:pt>
                <c:pt idx="21">
                  <c:v>13</c:v>
                </c:pt>
                <c:pt idx="22">
                  <c:v>12</c:v>
                </c:pt>
                <c:pt idx="23">
                  <c:v>5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</c:numCache>
            </c:numRef>
          </c:val>
        </c:ser>
        <c:marker val="1"/>
        <c:axId val="59569664"/>
        <c:axId val="59571584"/>
      </c:lineChart>
      <c:catAx>
        <c:axId val="5956966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semanas periodo 2016-2017</a:t>
                </a:r>
              </a:p>
            </c:rich>
          </c:tx>
          <c:layout/>
        </c:title>
        <c:tickLblPos val="nextTo"/>
        <c:txPr>
          <a:bodyPr/>
          <a:lstStyle/>
          <a:p>
            <a:pPr>
              <a:defRPr sz="900"/>
            </a:pPr>
            <a:endParaRPr lang="es-MX"/>
          </a:p>
        </c:txPr>
        <c:crossAx val="59571584"/>
        <c:crosses val="autoZero"/>
        <c:auto val="1"/>
        <c:lblAlgn val="ctr"/>
        <c:lblOffset val="100"/>
      </c:catAx>
      <c:valAx>
        <c:axId val="59571584"/>
        <c:scaling>
          <c:orientation val="minMax"/>
        </c:scaling>
        <c:axPos val="l"/>
        <c:title>
          <c:tx>
            <c:rich>
              <a:bodyPr rot="0" vert="wordArtVert"/>
              <a:lstStyle/>
              <a:p>
                <a:pPr>
                  <a:defRPr sz="800"/>
                </a:pPr>
                <a:r>
                  <a:rPr lang="en-US" sz="800"/>
                  <a:t>casos</a:t>
                </a:r>
              </a:p>
            </c:rich>
          </c:tx>
          <c:layout/>
        </c:title>
        <c:numFmt formatCode="General" sourceLinked="1"/>
        <c:tickLblPos val="nextTo"/>
        <c:crossAx val="59569664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32961755133928278"/>
          <c:y val="0.43943095654709835"/>
          <c:w val="0.11430322798667432"/>
          <c:h val="0.16743438320210016"/>
        </c:manualLayout>
      </c:layout>
      <c:spPr>
        <a:blipFill>
          <a:blip xmlns:r="http://schemas.openxmlformats.org/officeDocument/2006/relationships" r:embed="rId1"/>
          <a:tile tx="0" ty="0" sx="100000" sy="100000" flip="none" algn="tl"/>
        </a:blipFill>
      </c:spPr>
    </c:legend>
    <c:plotVisOnly val="1"/>
    <c:dispBlanksAs val="gap"/>
  </c:chart>
  <c:externalData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8A421C-3ACC-44F3-9EC5-347F00800711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454B7-A0BF-48A0-8785-0DC577404638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xmlns="" val="38639429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23D09-358B-4DD8-8F83-1C73D9174C48}" type="datetimeFigureOut">
              <a:rPr lang="es-MX" smtClean="0"/>
              <a:pPr/>
              <a:t>07/04/2017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8103D-13A2-4E59-BA68-565F6BE8913A}" type="slidenum">
              <a:rPr lang="es-MX" smtClean="0"/>
              <a:pPr/>
              <a:t>‹Nº›</a:t>
            </a:fld>
            <a:endParaRPr lang="es-MX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Excel_Worksheet1.xlsx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package" Target="../embeddings/Microsoft_Excel_Worksheet2.xlsx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5" Type="http://schemas.openxmlformats.org/officeDocument/2006/relationships/package" Target="../embeddings/Microsoft_Excel_Worksheet3.xlsx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650503"/>
          </a:xfrm>
        </p:spPr>
        <p:txBody>
          <a:bodyPr>
            <a:normAutofit fontScale="90000"/>
          </a:bodyPr>
          <a:lstStyle/>
          <a:p>
            <a:r>
              <a:rPr lang="es-MX" sz="3200" dirty="0" smtClean="0"/>
              <a:t>B.C.S.  PANORAMA EPIDEMIOLOGICO DE LA SEMANA 12-2017</a:t>
            </a:r>
            <a:endParaRPr lang="es-MX" sz="32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187624" y="2924944"/>
            <a:ext cx="6400800" cy="1752600"/>
          </a:xfrm>
        </p:spPr>
        <p:txBody>
          <a:bodyPr>
            <a:normAutofit/>
          </a:bodyPr>
          <a:lstStyle/>
          <a:p>
            <a:r>
              <a:rPr lang="es-MX" sz="2400" dirty="0" smtClean="0"/>
              <a:t>MORBILIDAD GENERAL, INFLUENZA PERIODO INVERNAL  2016-2017 </a:t>
            </a:r>
            <a:endParaRPr lang="es-MX" sz="24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499992" y="5229200"/>
            <a:ext cx="432048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 smtClean="0"/>
              <a:t>FUENTE: PLATAFORMA SINAVE. SSA</a:t>
            </a:r>
          </a:p>
          <a:p>
            <a:r>
              <a:rPr lang="es-MX" sz="1000" dirty="0" smtClean="0"/>
              <a:t>CORTE DE INFORMACION AL  07 - 04 -2017   </a:t>
            </a:r>
          </a:p>
          <a:p>
            <a:r>
              <a:rPr lang="es-MX" sz="1000" dirty="0" smtClean="0"/>
              <a:t>RESPONSABLE: DR. MAURICIO E. BERNAL HERNANDEZ</a:t>
            </a:r>
          </a:p>
          <a:p>
            <a:r>
              <a:rPr lang="es-MX" sz="1000" dirty="0" smtClean="0"/>
              <a:t>APOYO TECNICO: ING. ERNESTO NAVARRO</a:t>
            </a:r>
          </a:p>
          <a:p>
            <a:endParaRPr lang="es-MX" sz="1200" dirty="0" smtClean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13379"/>
            <a:ext cx="1914064" cy="1199397"/>
          </a:xfrm>
          <a:prstGeom prst="rect">
            <a:avLst/>
          </a:prstGeom>
        </p:spPr>
      </p:pic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6176" y="476672"/>
            <a:ext cx="1886922" cy="9680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5736" y="940093"/>
            <a:ext cx="4104456" cy="792088"/>
          </a:xfrm>
        </p:spPr>
        <p:txBody>
          <a:bodyPr>
            <a:normAutofit/>
          </a:bodyPr>
          <a:lstStyle/>
          <a:p>
            <a:r>
              <a:rPr lang="es-MX" sz="2800" dirty="0" smtClean="0"/>
              <a:t>MORBILIDAD GENERAL </a:t>
            </a:r>
            <a:endParaRPr lang="es-MX" sz="2800" dirty="0"/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262212"/>
            <a:ext cx="1491391" cy="934540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28184" y="332656"/>
            <a:ext cx="2102946" cy="1078903"/>
          </a:xfrm>
          <a:prstGeom prst="rect">
            <a:avLst/>
          </a:prstGeom>
        </p:spPr>
      </p:pic>
      <p:graphicFrame>
        <p:nvGraphicFramePr>
          <p:cNvPr id="4105" name="Object 9"/>
          <p:cNvGraphicFramePr>
            <a:graphicFrameLocks noChangeAspect="1"/>
          </p:cNvGraphicFramePr>
          <p:nvPr/>
        </p:nvGraphicFramePr>
        <p:xfrm>
          <a:off x="539552" y="1844824"/>
          <a:ext cx="7272808" cy="4464496"/>
        </p:xfrm>
        <a:graphic>
          <a:graphicData uri="http://schemas.openxmlformats.org/presentationml/2006/ole">
            <p:oleObj spid="_x0000_s4105" name="Hoja de cálculo" r:id="rId5" imgW="7220070" imgH="6972300" progId="Excel.Shee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sp>
        <p:nvSpPr>
          <p:cNvPr id="6" name="5 CuadroTexto"/>
          <p:cNvSpPr txBox="1"/>
          <p:nvPr/>
        </p:nvSpPr>
        <p:spPr>
          <a:xfrm>
            <a:off x="2267744" y="1628800"/>
            <a:ext cx="40324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INCIDENCIA  ESTATAL DE  LA INFLUENZA PERIODO 2016-2017</a:t>
            </a:r>
            <a:endParaRPr lang="es-MX" sz="1200" dirty="0"/>
          </a:p>
        </p:txBody>
      </p:sp>
      <p:graphicFrame>
        <p:nvGraphicFramePr>
          <p:cNvPr id="5127" name="Object 7"/>
          <p:cNvGraphicFramePr>
            <a:graphicFrameLocks noChangeAspect="1"/>
          </p:cNvGraphicFramePr>
          <p:nvPr/>
        </p:nvGraphicFramePr>
        <p:xfrm>
          <a:off x="251520" y="2084332"/>
          <a:ext cx="8712968" cy="3792940"/>
        </p:xfrm>
        <a:graphic>
          <a:graphicData uri="http://schemas.openxmlformats.org/presentationml/2006/ole">
            <p:oleObj spid="_x0000_s5127" name="Hoja de cálculo" r:id="rId5" imgW="8991540" imgH="286693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63916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620688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00191" y="549897"/>
            <a:ext cx="1955501" cy="1078903"/>
          </a:xfrm>
          <a:prstGeom prst="rect">
            <a:avLst/>
          </a:prstGeom>
        </p:spPr>
      </p:pic>
      <p:sp>
        <p:nvSpPr>
          <p:cNvPr id="3" name="2 CuadroTexto"/>
          <p:cNvSpPr txBox="1"/>
          <p:nvPr/>
        </p:nvSpPr>
        <p:spPr>
          <a:xfrm>
            <a:off x="6084168" y="2852936"/>
            <a:ext cx="792088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200" dirty="0" smtClean="0"/>
              <a:t>    2017</a:t>
            </a:r>
            <a:endParaRPr lang="es-MX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2699792" y="2924944"/>
            <a:ext cx="720080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2016</a:t>
            </a:r>
            <a:endParaRPr lang="es-MX" sz="1200" dirty="0"/>
          </a:p>
        </p:txBody>
      </p:sp>
      <p:graphicFrame>
        <p:nvGraphicFramePr>
          <p:cNvPr id="9" name="1 Gráfico"/>
          <p:cNvGraphicFramePr/>
          <p:nvPr/>
        </p:nvGraphicFramePr>
        <p:xfrm>
          <a:off x="251520" y="1844824"/>
          <a:ext cx="8568952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13" name="12 Conector recto"/>
          <p:cNvCxnSpPr/>
          <p:nvPr/>
        </p:nvCxnSpPr>
        <p:spPr>
          <a:xfrm flipV="1">
            <a:off x="4644008" y="2420888"/>
            <a:ext cx="0" cy="3240360"/>
          </a:xfrm>
          <a:prstGeom prst="line">
            <a:avLst/>
          </a:prstGeom>
          <a:ln w="38100" cmpd="sng"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9624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404664"/>
            <a:ext cx="1371581" cy="859465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940152" y="476672"/>
            <a:ext cx="2102946" cy="1078903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187624" y="1484784"/>
            <a:ext cx="626469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00" dirty="0" smtClean="0"/>
              <a:t>BCS. SISTEMA CENTINELA DE LA INFLUENZA: REPORTE DE RED NEGATIVA USMI</a:t>
            </a:r>
            <a:endParaRPr lang="es-MX" sz="1100" dirty="0"/>
          </a:p>
          <a:p>
            <a:pPr algn="ctr"/>
            <a:endParaRPr lang="es-MX" sz="1100" dirty="0" smtClean="0"/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1043608" y="2252663"/>
          <a:ext cx="7344816" cy="3408585"/>
        </p:xfrm>
        <a:graphic>
          <a:graphicData uri="http://schemas.openxmlformats.org/presentationml/2006/ole">
            <p:oleObj spid="_x0000_s21506" name="Hoja de cálculo" r:id="rId5" imgW="9896580" imgH="3819615" progId="Excel.Sheet.12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760837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764704"/>
            <a:ext cx="1371581" cy="859465"/>
          </a:xfrm>
          <a:prstGeom prst="rect">
            <a:avLst/>
          </a:prstGeom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52747" y="549897"/>
            <a:ext cx="2102946" cy="1078903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1835696" y="1700808"/>
            <a:ext cx="5040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dirty="0" smtClean="0"/>
              <a:t>REPORTE NACIONAL DE INFLUENZA SEGÚN PERIODOS COMPARATIVOS</a:t>
            </a:r>
            <a:endParaRPr lang="es-MX" sz="1200" dirty="0"/>
          </a:p>
        </p:txBody>
      </p:sp>
      <p:pic>
        <p:nvPicPr>
          <p:cNvPr id="6" name="5 Imagen"/>
          <p:cNvPicPr/>
          <p:nvPr/>
        </p:nvPicPr>
        <p:blipFill rotWithShape="1">
          <a:blip r:embed="rId4" cstate="print"/>
          <a:srcRect l="6454" t="14131" r="25268" b="46739"/>
          <a:stretch/>
        </p:blipFill>
        <p:spPr bwMode="auto">
          <a:xfrm>
            <a:off x="2123728" y="1988840"/>
            <a:ext cx="4608512" cy="13716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lc="http://schemas.openxmlformats.org/drawingml/2006/lockedCanvas" xmlns:a14="http://schemas.microsoft.com/office/drawing/2010/main"/>
            </a:ext>
          </a:extLst>
        </p:spPr>
      </p:pic>
      <p:pic>
        <p:nvPicPr>
          <p:cNvPr id="7" name="6 Imagen"/>
          <p:cNvPicPr/>
          <p:nvPr/>
        </p:nvPicPr>
        <p:blipFill rotWithShape="1">
          <a:blip r:embed="rId5" cstate="print"/>
          <a:srcRect l="5266" t="14131" r="25438" b="47011"/>
          <a:stretch/>
        </p:blipFill>
        <p:spPr bwMode="auto">
          <a:xfrm>
            <a:off x="2339752" y="4149080"/>
            <a:ext cx="3886200" cy="13620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="" xmlns:lc="http://schemas.openxmlformats.org/drawingml/2006/lockedCanvas"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xmlns="" val="308421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1631</TotalTime>
  <Words>95</Words>
  <Application>Microsoft Office PowerPoint</Application>
  <PresentationFormat>Presentación en pantalla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8" baseType="lpstr">
      <vt:lpstr>Tema de Office</vt:lpstr>
      <vt:lpstr>Hoja de cálculo</vt:lpstr>
      <vt:lpstr>B.C.S.  PANORAMA EPIDEMIOLOGICO DE LA SEMANA 12-2017</vt:lpstr>
      <vt:lpstr>MORBILIDAD GENERAL </vt:lpstr>
      <vt:lpstr>Diapositiva 3</vt:lpstr>
      <vt:lpstr>Diapositiva 4</vt:lpstr>
      <vt:lpstr>Diapositiva 5</vt:lpstr>
      <vt:lpstr>Diapositiva 6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HP</dc:creator>
  <cp:lastModifiedBy>Mauricio Bernal Hernández</cp:lastModifiedBy>
  <cp:revision>187</cp:revision>
  <dcterms:created xsi:type="dcterms:W3CDTF">2014-01-30T02:50:58Z</dcterms:created>
  <dcterms:modified xsi:type="dcterms:W3CDTF">2017-04-07T18:19:45Z</dcterms:modified>
</cp:coreProperties>
</file>